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77" r:id="rId4"/>
    <p:sldId id="258" r:id="rId5"/>
    <p:sldId id="298" r:id="rId6"/>
    <p:sldId id="300" r:id="rId7"/>
    <p:sldId id="280" r:id="rId8"/>
    <p:sldId id="261" r:id="rId9"/>
    <p:sldId id="301" r:id="rId10"/>
    <p:sldId id="302" r:id="rId11"/>
    <p:sldId id="316" r:id="rId12"/>
    <p:sldId id="278" r:id="rId13"/>
    <p:sldId id="264" r:id="rId14"/>
    <p:sldId id="267" r:id="rId15"/>
    <p:sldId id="318" r:id="rId16"/>
    <p:sldId id="265" r:id="rId17"/>
    <p:sldId id="319" r:id="rId18"/>
    <p:sldId id="320" r:id="rId19"/>
    <p:sldId id="321" r:id="rId20"/>
    <p:sldId id="322" r:id="rId22"/>
    <p:sldId id="279" r:id="rId23"/>
    <p:sldId id="270" r:id="rId24"/>
    <p:sldId id="317" r:id="rId25"/>
    <p:sldId id="26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42" y="72"/>
      </p:cViewPr>
      <p:guideLst>
        <p:guide orient="horz" pos="20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72589" y="759873"/>
            <a:ext cx="1402001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53010" y="759873"/>
            <a:ext cx="7074345" cy="313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Calibri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pexels.com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本模板均可更改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如需商用请联系制作人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如有疑问可联系制作人  时雨森</a:t>
            </a:r>
            <a:endParaRPr kumimoji="0" lang="en-US" altLang="zh-CN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93578" y="3881351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号：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754128507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7"/>
          <a:stretch>
            <a:fillRect/>
          </a:stretch>
        </p:blipFill>
        <p:spPr>
          <a:xfrm>
            <a:off x="2572589" y="4231401"/>
            <a:ext cx="2334876" cy="257326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7892893" y="3895865"/>
            <a:ext cx="2492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微信号：时雨森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0" y="4231401"/>
            <a:ext cx="2336400" cy="25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999445"/>
            <a:ext cx="12192000" cy="285911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98243" y="2495820"/>
            <a:ext cx="9144000" cy="10114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510110" y="3598890"/>
            <a:ext cx="9143643" cy="40476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zh-CN" dirty="0"/>
              <a:t>Click here to add a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1291771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 bwMode="auto">
          <a:xfrm>
            <a:off x="703942" y="1143000"/>
            <a:ext cx="4572001" cy="4572000"/>
          </a:xfrm>
          <a:prstGeom prst="diamon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2259692" y="1997985"/>
            <a:ext cx="1470025" cy="13795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1858055" y="3584575"/>
            <a:ext cx="2349500" cy="88582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       Content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096000" y="595086"/>
            <a:ext cx="0" cy="568960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6916058" y="7582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916058" y="21871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916058" y="36160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916058" y="5044980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113713" y="914401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8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113712" y="2265239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9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13711" y="3720827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0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11" y="5123040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2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30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</a:rPr>
              <a:t>Part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24278" y="2923175"/>
            <a:ext cx="9144000" cy="1011462"/>
          </a:xfrm>
        </p:spPr>
        <p:txBody>
          <a:bodyPr>
            <a:normAutofit fontScale="90000"/>
          </a:bodyPr>
          <a:lstStyle/>
          <a:p>
            <a:r>
              <a:rPr sz="4890" dirty="0">
                <a:solidFill>
                  <a:schemeClr val="bg1"/>
                </a:solidFill>
              </a:rPr>
              <a:t>基于Android的在线新闻推荐系统设计与实现</a:t>
            </a:r>
            <a:endParaRPr sz="4890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498600" y="3955579"/>
            <a:ext cx="9143643" cy="404767"/>
          </a:xfrm>
        </p:spPr>
        <p:txBody>
          <a:bodyPr>
            <a:normAutofit fontScale="72500"/>
          </a:bodyPr>
          <a:lstStyle/>
          <a:p>
            <a:r>
              <a:rPr lang="zh-CN" dirty="0">
                <a:solidFill>
                  <a:schemeClr val="bg1"/>
                </a:solidFill>
              </a:rPr>
              <a:t>答辩人：张博越     指导教师：殷俊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0970" y="2403475"/>
            <a:ext cx="9317990" cy="2051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294259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数据库设计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536065"/>
            <a:ext cx="7305675" cy="189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70" y="3819525"/>
            <a:ext cx="7286625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/>
          </a:bodyPr>
          <a:lstStyle/>
          <a:p>
            <a:pPr algn="ctr"/>
            <a:r>
              <a:rPr lang="zh-CN" sz="4000" dirty="0"/>
              <a:t>课题成果</a:t>
            </a:r>
            <a:endParaRPr lang="zh-CN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209"/>
          <p:cNvGrpSpPr/>
          <p:nvPr/>
        </p:nvGrpSpPr>
        <p:grpSpPr>
          <a:xfrm>
            <a:off x="4836913" y="1957614"/>
            <a:ext cx="2518173" cy="3700417"/>
            <a:chOff x="4836912" y="2026026"/>
            <a:chExt cx="2518173" cy="3700417"/>
          </a:xfrm>
          <a:solidFill>
            <a:schemeClr val="tx1"/>
          </a:solidFill>
        </p:grpSpPr>
        <p:sp>
          <p:nvSpPr>
            <p:cNvPr id="110" name="Freeform 6"/>
            <p:cNvSpPr/>
            <p:nvPr/>
          </p:nvSpPr>
          <p:spPr bwMode="auto">
            <a:xfrm flipH="1">
              <a:off x="5750526" y="5454848"/>
              <a:ext cx="670400" cy="144227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 dirty="0">
                <a:ea typeface="微软雅黑" panose="020B0503020204020204" charset="-122"/>
              </a:endParaRPr>
            </a:p>
          </p:txBody>
        </p:sp>
        <p:sp>
          <p:nvSpPr>
            <p:cNvPr id="111" name="Freeform 263"/>
            <p:cNvSpPr/>
            <p:nvPr/>
          </p:nvSpPr>
          <p:spPr>
            <a:xfrm flipH="1">
              <a:off x="5574810" y="5126904"/>
              <a:ext cx="1021829" cy="297882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2" name="Freeform 264"/>
            <p:cNvSpPr/>
            <p:nvPr/>
          </p:nvSpPr>
          <p:spPr>
            <a:xfrm flipH="1">
              <a:off x="5857813" y="5629136"/>
              <a:ext cx="455825" cy="9730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3" name="Freeform 5"/>
            <p:cNvSpPr/>
            <p:nvPr/>
          </p:nvSpPr>
          <p:spPr bwMode="auto">
            <a:xfrm>
              <a:off x="6003725" y="4551342"/>
              <a:ext cx="133350" cy="394097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4" name="Freeform 6"/>
            <p:cNvSpPr/>
            <p:nvPr/>
          </p:nvSpPr>
          <p:spPr bwMode="auto">
            <a:xfrm>
              <a:off x="6041825" y="4481095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5" name="Freeform 7"/>
            <p:cNvSpPr/>
            <p:nvPr/>
          </p:nvSpPr>
          <p:spPr bwMode="auto">
            <a:xfrm>
              <a:off x="6029919" y="4525148"/>
              <a:ext cx="114300" cy="110729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6" name="Freeform 8"/>
            <p:cNvSpPr/>
            <p:nvPr/>
          </p:nvSpPr>
          <p:spPr bwMode="auto">
            <a:xfrm>
              <a:off x="6021585" y="4931151"/>
              <a:ext cx="34529" cy="5715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7" name="Freeform 9"/>
            <p:cNvSpPr/>
            <p:nvPr/>
          </p:nvSpPr>
          <p:spPr bwMode="auto">
            <a:xfrm>
              <a:off x="6141838" y="4550151"/>
              <a:ext cx="132160" cy="394097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8" name="Freeform 10"/>
            <p:cNvSpPr/>
            <p:nvPr/>
          </p:nvSpPr>
          <p:spPr bwMode="auto">
            <a:xfrm>
              <a:off x="6178747" y="4477523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19" name="Freeform 11"/>
            <p:cNvSpPr/>
            <p:nvPr/>
          </p:nvSpPr>
          <p:spPr bwMode="auto">
            <a:xfrm>
              <a:off x="6168031" y="4523957"/>
              <a:ext cx="114300" cy="109538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0" name="Freeform 12"/>
            <p:cNvSpPr/>
            <p:nvPr/>
          </p:nvSpPr>
          <p:spPr bwMode="auto">
            <a:xfrm>
              <a:off x="6159697" y="4927579"/>
              <a:ext cx="34529" cy="5715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1" name="Freeform 13"/>
            <p:cNvSpPr/>
            <p:nvPr/>
          </p:nvSpPr>
          <p:spPr bwMode="auto">
            <a:xfrm>
              <a:off x="6262092" y="4552532"/>
              <a:ext cx="30956" cy="200025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22" name="Group 274"/>
            <p:cNvGrpSpPr/>
            <p:nvPr/>
          </p:nvGrpSpPr>
          <p:grpSpPr>
            <a:xfrm>
              <a:off x="5335785" y="4490620"/>
              <a:ext cx="613172" cy="465535"/>
              <a:chOff x="7170738" y="4168775"/>
              <a:chExt cx="817563" cy="620713"/>
            </a:xfrm>
            <a:grpFill/>
          </p:grpSpPr>
          <p:sp>
            <p:nvSpPr>
              <p:cNvPr id="204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5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6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7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8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9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23" name="Freeform 20"/>
            <p:cNvSpPr>
              <a:spLocks noEditPoints="1"/>
            </p:cNvSpPr>
            <p:nvPr/>
          </p:nvSpPr>
          <p:spPr bwMode="auto">
            <a:xfrm>
              <a:off x="4836912" y="2871369"/>
              <a:ext cx="358379" cy="377429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4" name="Oval 21"/>
            <p:cNvSpPr>
              <a:spLocks noChangeArrowheads="1"/>
            </p:cNvSpPr>
            <p:nvPr/>
          </p:nvSpPr>
          <p:spPr bwMode="auto">
            <a:xfrm>
              <a:off x="7124104" y="2783263"/>
              <a:ext cx="105966" cy="1059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5" name="Freeform 22"/>
            <p:cNvSpPr/>
            <p:nvPr/>
          </p:nvSpPr>
          <p:spPr bwMode="auto">
            <a:xfrm>
              <a:off x="7162203" y="2861844"/>
              <a:ext cx="166688" cy="347663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6" name="Freeform 23"/>
            <p:cNvSpPr/>
            <p:nvPr/>
          </p:nvSpPr>
          <p:spPr bwMode="auto">
            <a:xfrm>
              <a:off x="7015757" y="2861844"/>
              <a:ext cx="178594" cy="3429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7" name="Freeform 24"/>
            <p:cNvSpPr/>
            <p:nvPr/>
          </p:nvSpPr>
          <p:spPr bwMode="auto">
            <a:xfrm>
              <a:off x="7171729" y="2745164"/>
              <a:ext cx="19050" cy="59531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8" name="Freeform 25"/>
            <p:cNvSpPr>
              <a:spLocks noEditPoints="1"/>
            </p:cNvSpPr>
            <p:nvPr/>
          </p:nvSpPr>
          <p:spPr bwMode="auto">
            <a:xfrm>
              <a:off x="6319241" y="2489179"/>
              <a:ext cx="169069" cy="4572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6173985" y="2633244"/>
              <a:ext cx="458391" cy="167879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0" name="Freeform 27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1" name="Freeform 28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2" name="Oval 29"/>
            <p:cNvSpPr>
              <a:spLocks noChangeArrowheads="1"/>
            </p:cNvSpPr>
            <p:nvPr/>
          </p:nvSpPr>
          <p:spPr bwMode="auto">
            <a:xfrm>
              <a:off x="6369248" y="2682061"/>
              <a:ext cx="70247" cy="702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6908601" y="2359401"/>
              <a:ext cx="192881" cy="365522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6812160" y="2358211"/>
              <a:ext cx="48816" cy="35599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5231010" y="4151292"/>
              <a:ext cx="421481" cy="30837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36" name="Group 288"/>
            <p:cNvGrpSpPr/>
            <p:nvPr/>
          </p:nvGrpSpPr>
          <p:grpSpPr>
            <a:xfrm>
              <a:off x="6415682" y="4459663"/>
              <a:ext cx="381001" cy="490538"/>
              <a:chOff x="8610600" y="4127500"/>
              <a:chExt cx="508001" cy="654050"/>
            </a:xfrm>
            <a:grpFill/>
          </p:grpSpPr>
          <p:sp>
            <p:nvSpPr>
              <p:cNvPr id="196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7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8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9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0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1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2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203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37" name="Freeform 41"/>
            <p:cNvSpPr>
              <a:spLocks noEditPoints="1"/>
            </p:cNvSpPr>
            <p:nvPr/>
          </p:nvSpPr>
          <p:spPr bwMode="auto">
            <a:xfrm>
              <a:off x="6731198" y="3964363"/>
              <a:ext cx="321469" cy="292894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8" name="Freeform 42"/>
            <p:cNvSpPr/>
            <p:nvPr/>
          </p:nvSpPr>
          <p:spPr bwMode="auto">
            <a:xfrm>
              <a:off x="6814542" y="4234635"/>
              <a:ext cx="69056" cy="148829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39" name="Freeform 43"/>
            <p:cNvSpPr/>
            <p:nvPr/>
          </p:nvSpPr>
          <p:spPr bwMode="auto">
            <a:xfrm>
              <a:off x="6785967" y="4279879"/>
              <a:ext cx="97631" cy="201216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0" name="Freeform 44"/>
            <p:cNvSpPr/>
            <p:nvPr/>
          </p:nvSpPr>
          <p:spPr bwMode="auto">
            <a:xfrm>
              <a:off x="5894188" y="2026026"/>
              <a:ext cx="392906" cy="359569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1" name="Freeform 45"/>
            <p:cNvSpPr>
              <a:spLocks noEditPoints="1"/>
            </p:cNvSpPr>
            <p:nvPr/>
          </p:nvSpPr>
          <p:spPr bwMode="auto">
            <a:xfrm>
              <a:off x="5777507" y="4021513"/>
              <a:ext cx="478631" cy="396479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2" name="Freeform 46"/>
            <p:cNvSpPr>
              <a:spLocks noEditPoints="1"/>
            </p:cNvSpPr>
            <p:nvPr/>
          </p:nvSpPr>
          <p:spPr bwMode="auto">
            <a:xfrm>
              <a:off x="6624041" y="3232130"/>
              <a:ext cx="614363" cy="716756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7089575" y="3441679"/>
              <a:ext cx="265510" cy="521494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4" name="Freeform 48"/>
            <p:cNvSpPr>
              <a:spLocks noEditPoints="1"/>
            </p:cNvSpPr>
            <p:nvPr/>
          </p:nvSpPr>
          <p:spPr bwMode="auto">
            <a:xfrm>
              <a:off x="6163269" y="3508354"/>
              <a:ext cx="434579" cy="434579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5" name="Freeform 49"/>
            <p:cNvSpPr/>
            <p:nvPr/>
          </p:nvSpPr>
          <p:spPr bwMode="auto">
            <a:xfrm>
              <a:off x="6243041" y="3646467"/>
              <a:ext cx="216694" cy="1143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146" name="Group 298"/>
            <p:cNvGrpSpPr/>
            <p:nvPr/>
          </p:nvGrpSpPr>
          <p:grpSpPr>
            <a:xfrm>
              <a:off x="6337100" y="4067948"/>
              <a:ext cx="340519" cy="323850"/>
              <a:chOff x="8505825" y="3605213"/>
              <a:chExt cx="454025" cy="431800"/>
            </a:xfrm>
            <a:grpFill/>
          </p:grpSpPr>
          <p:sp>
            <p:nvSpPr>
              <p:cNvPr id="194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95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47" name="Freeform 52"/>
            <p:cNvSpPr/>
            <p:nvPr/>
          </p:nvSpPr>
          <p:spPr bwMode="auto">
            <a:xfrm>
              <a:off x="5286969" y="2140325"/>
              <a:ext cx="509588" cy="414338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8" name="Freeform 53"/>
            <p:cNvSpPr/>
            <p:nvPr/>
          </p:nvSpPr>
          <p:spPr bwMode="auto">
            <a:xfrm>
              <a:off x="5673923" y="2117705"/>
              <a:ext cx="140494" cy="19288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49" name="Freeform 54"/>
            <p:cNvSpPr/>
            <p:nvPr/>
          </p:nvSpPr>
          <p:spPr bwMode="auto">
            <a:xfrm>
              <a:off x="5353644" y="2249863"/>
              <a:ext cx="385763" cy="252413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0" name="Freeform 55"/>
            <p:cNvSpPr>
              <a:spLocks noEditPoints="1"/>
            </p:cNvSpPr>
            <p:nvPr/>
          </p:nvSpPr>
          <p:spPr bwMode="auto">
            <a:xfrm>
              <a:off x="5039319" y="2471319"/>
              <a:ext cx="222647" cy="390525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1" name="Freeform 56"/>
            <p:cNvSpPr>
              <a:spLocks noEditPoints="1"/>
            </p:cNvSpPr>
            <p:nvPr/>
          </p:nvSpPr>
          <p:spPr bwMode="auto">
            <a:xfrm>
              <a:off x="4836913" y="3289279"/>
              <a:ext cx="416719" cy="453629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2" name="Freeform 57"/>
            <p:cNvSpPr>
              <a:spLocks noEditPoints="1"/>
            </p:cNvSpPr>
            <p:nvPr/>
          </p:nvSpPr>
          <p:spPr bwMode="auto">
            <a:xfrm>
              <a:off x="6374010" y="2116513"/>
              <a:ext cx="396479" cy="389335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3" name="Freeform 58"/>
            <p:cNvSpPr>
              <a:spLocks noEditPoints="1"/>
            </p:cNvSpPr>
            <p:nvPr/>
          </p:nvSpPr>
          <p:spPr bwMode="auto">
            <a:xfrm>
              <a:off x="4973454" y="3740731"/>
              <a:ext cx="385763" cy="390525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4" name="Rectangle 59"/>
            <p:cNvSpPr>
              <a:spLocks noChangeArrowheads="1"/>
            </p:cNvSpPr>
            <p:nvPr/>
          </p:nvSpPr>
          <p:spPr bwMode="auto">
            <a:xfrm>
              <a:off x="6470451" y="3370241"/>
              <a:ext cx="470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5" name="Rectangle 60"/>
            <p:cNvSpPr>
              <a:spLocks noChangeArrowheads="1"/>
            </p:cNvSpPr>
            <p:nvPr/>
          </p:nvSpPr>
          <p:spPr bwMode="auto">
            <a:xfrm>
              <a:off x="6489501" y="332261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6" name="Rectangle 61"/>
            <p:cNvSpPr>
              <a:spLocks noChangeArrowheads="1"/>
            </p:cNvSpPr>
            <p:nvPr/>
          </p:nvSpPr>
          <p:spPr bwMode="auto">
            <a:xfrm>
              <a:off x="6659760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6676429" y="3098779"/>
              <a:ext cx="5834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8" name="Rectangle 63"/>
            <p:cNvSpPr>
              <a:spLocks noChangeArrowheads="1"/>
            </p:cNvSpPr>
            <p:nvPr/>
          </p:nvSpPr>
          <p:spPr bwMode="auto">
            <a:xfrm>
              <a:off x="6659760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59" name="Rectangle 64"/>
            <p:cNvSpPr>
              <a:spLocks noChangeArrowheads="1"/>
            </p:cNvSpPr>
            <p:nvPr/>
          </p:nvSpPr>
          <p:spPr bwMode="auto">
            <a:xfrm>
              <a:off x="6799063" y="3273800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0" name="Rectangle 65"/>
            <p:cNvSpPr>
              <a:spLocks noChangeArrowheads="1"/>
            </p:cNvSpPr>
            <p:nvPr/>
          </p:nvSpPr>
          <p:spPr bwMode="auto">
            <a:xfrm>
              <a:off x="6814541" y="3098779"/>
              <a:ext cx="57150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1" name="Rectangle 66"/>
            <p:cNvSpPr>
              <a:spLocks noChangeArrowheads="1"/>
            </p:cNvSpPr>
            <p:nvPr/>
          </p:nvSpPr>
          <p:spPr bwMode="auto">
            <a:xfrm>
              <a:off x="6799063" y="3089254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2" name="Rectangle 67"/>
            <p:cNvSpPr>
              <a:spLocks noChangeArrowheads="1"/>
            </p:cNvSpPr>
            <p:nvPr/>
          </p:nvSpPr>
          <p:spPr bwMode="auto">
            <a:xfrm>
              <a:off x="6522837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3" name="Rectangle 68"/>
            <p:cNvSpPr>
              <a:spLocks noChangeArrowheads="1"/>
            </p:cNvSpPr>
            <p:nvPr/>
          </p:nvSpPr>
          <p:spPr bwMode="auto">
            <a:xfrm>
              <a:off x="6538317" y="3098779"/>
              <a:ext cx="5953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4" name="Rectangle 69"/>
            <p:cNvSpPr>
              <a:spLocks noChangeArrowheads="1"/>
            </p:cNvSpPr>
            <p:nvPr/>
          </p:nvSpPr>
          <p:spPr bwMode="auto">
            <a:xfrm>
              <a:off x="6522837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5" name="Rectangle 70"/>
            <p:cNvSpPr>
              <a:spLocks noChangeArrowheads="1"/>
            </p:cNvSpPr>
            <p:nvPr/>
          </p:nvSpPr>
          <p:spPr bwMode="auto">
            <a:xfrm>
              <a:off x="6489501" y="303686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6" name="Freeform 71"/>
            <p:cNvSpPr/>
            <p:nvPr/>
          </p:nvSpPr>
          <p:spPr bwMode="auto">
            <a:xfrm>
              <a:off x="6489501" y="2898754"/>
              <a:ext cx="432197" cy="138113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7" name="Freeform 72"/>
            <p:cNvSpPr>
              <a:spLocks noEditPoints="1"/>
            </p:cNvSpPr>
            <p:nvPr/>
          </p:nvSpPr>
          <p:spPr bwMode="auto">
            <a:xfrm>
              <a:off x="5301256" y="3023769"/>
              <a:ext cx="600075" cy="391716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8" name="Freeform 73"/>
            <p:cNvSpPr>
              <a:spLocks noEditPoints="1"/>
            </p:cNvSpPr>
            <p:nvPr/>
          </p:nvSpPr>
          <p:spPr bwMode="auto">
            <a:xfrm>
              <a:off x="6625232" y="3453586"/>
              <a:ext cx="140494" cy="245269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69" name="Freeform 74"/>
            <p:cNvSpPr>
              <a:spLocks noEditPoints="1"/>
            </p:cNvSpPr>
            <p:nvPr/>
          </p:nvSpPr>
          <p:spPr bwMode="auto">
            <a:xfrm>
              <a:off x="5398887" y="2613005"/>
              <a:ext cx="282179" cy="34528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0" name="Freeform 75"/>
            <p:cNvSpPr>
              <a:spLocks noEditPoints="1"/>
            </p:cNvSpPr>
            <p:nvPr/>
          </p:nvSpPr>
          <p:spPr bwMode="auto">
            <a:xfrm>
              <a:off x="5941813" y="2976144"/>
              <a:ext cx="427435" cy="428625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1" name="Freeform 76"/>
            <p:cNvSpPr>
              <a:spLocks noEditPoints="1"/>
            </p:cNvSpPr>
            <p:nvPr/>
          </p:nvSpPr>
          <p:spPr bwMode="auto">
            <a:xfrm>
              <a:off x="5515569" y="3528595"/>
              <a:ext cx="482204" cy="365522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2" name="Freeform 77"/>
            <p:cNvSpPr/>
            <p:nvPr/>
          </p:nvSpPr>
          <p:spPr bwMode="auto">
            <a:xfrm>
              <a:off x="5726310" y="2992813"/>
              <a:ext cx="160735" cy="120254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3" name="Freeform 78"/>
            <p:cNvSpPr/>
            <p:nvPr/>
          </p:nvSpPr>
          <p:spPr bwMode="auto">
            <a:xfrm>
              <a:off x="5797747" y="2961857"/>
              <a:ext cx="44054" cy="54769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4" name="Freeform 79"/>
            <p:cNvSpPr>
              <a:spLocks noEditPoints="1"/>
            </p:cNvSpPr>
            <p:nvPr/>
          </p:nvSpPr>
          <p:spPr bwMode="auto">
            <a:xfrm>
              <a:off x="5547716" y="3964363"/>
              <a:ext cx="169069" cy="234554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5" name="Freeform 80"/>
            <p:cNvSpPr>
              <a:spLocks noEditPoints="1"/>
            </p:cNvSpPr>
            <p:nvPr/>
          </p:nvSpPr>
          <p:spPr bwMode="auto">
            <a:xfrm>
              <a:off x="6846688" y="2761832"/>
              <a:ext cx="211931" cy="23217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6" name="Freeform 81"/>
            <p:cNvSpPr>
              <a:spLocks noEditPoints="1"/>
            </p:cNvSpPr>
            <p:nvPr/>
          </p:nvSpPr>
          <p:spPr bwMode="auto">
            <a:xfrm>
              <a:off x="5787031" y="2449889"/>
              <a:ext cx="320279" cy="46077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7" name="Freeform 82"/>
            <p:cNvSpPr>
              <a:spLocks noEditPoints="1"/>
            </p:cNvSpPr>
            <p:nvPr/>
          </p:nvSpPr>
          <p:spPr bwMode="auto">
            <a:xfrm>
              <a:off x="5672732" y="2384404"/>
              <a:ext cx="184547" cy="163116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8" name="Freeform 83"/>
            <p:cNvSpPr/>
            <p:nvPr/>
          </p:nvSpPr>
          <p:spPr bwMode="auto">
            <a:xfrm>
              <a:off x="5620344" y="2482036"/>
              <a:ext cx="80963" cy="51197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79" name="Freeform 84"/>
            <p:cNvSpPr/>
            <p:nvPr/>
          </p:nvSpPr>
          <p:spPr bwMode="auto">
            <a:xfrm>
              <a:off x="5569147" y="2489179"/>
              <a:ext cx="109538" cy="66675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0" name="Freeform 85"/>
            <p:cNvSpPr>
              <a:spLocks noEditPoints="1"/>
            </p:cNvSpPr>
            <p:nvPr/>
          </p:nvSpPr>
          <p:spPr bwMode="auto">
            <a:xfrm>
              <a:off x="5506044" y="3358335"/>
              <a:ext cx="334566" cy="119063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1" name="Freeform 86"/>
            <p:cNvSpPr/>
            <p:nvPr/>
          </p:nvSpPr>
          <p:spPr bwMode="auto">
            <a:xfrm>
              <a:off x="6891932" y="3665517"/>
              <a:ext cx="184547" cy="236935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2" name="Freeform 87"/>
            <p:cNvSpPr/>
            <p:nvPr/>
          </p:nvSpPr>
          <p:spPr bwMode="auto">
            <a:xfrm>
              <a:off x="6996707" y="3657182"/>
              <a:ext cx="89297" cy="61913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3" name="Freeform 88"/>
            <p:cNvSpPr/>
            <p:nvPr/>
          </p:nvSpPr>
          <p:spPr bwMode="auto">
            <a:xfrm>
              <a:off x="6927650" y="3705998"/>
              <a:ext cx="122635" cy="170260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4" name="Freeform 89"/>
            <p:cNvSpPr>
              <a:spLocks noEditPoints="1"/>
            </p:cNvSpPr>
            <p:nvPr/>
          </p:nvSpPr>
          <p:spPr bwMode="auto">
            <a:xfrm>
              <a:off x="6641900" y="2736829"/>
              <a:ext cx="166688" cy="121444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5" name="Freeform 90"/>
            <p:cNvSpPr/>
            <p:nvPr/>
          </p:nvSpPr>
          <p:spPr bwMode="auto">
            <a:xfrm>
              <a:off x="5252442" y="3532167"/>
              <a:ext cx="154781" cy="200025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6" name="Freeform 91"/>
            <p:cNvSpPr/>
            <p:nvPr/>
          </p:nvSpPr>
          <p:spPr bwMode="auto">
            <a:xfrm>
              <a:off x="5242916" y="3525023"/>
              <a:ext cx="76200" cy="52388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7" name="Freeform 92"/>
            <p:cNvSpPr/>
            <p:nvPr/>
          </p:nvSpPr>
          <p:spPr bwMode="auto">
            <a:xfrm>
              <a:off x="5273872" y="3567885"/>
              <a:ext cx="104775" cy="144066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8" name="Freeform 93"/>
            <p:cNvSpPr>
              <a:spLocks noEditPoints="1"/>
            </p:cNvSpPr>
            <p:nvPr/>
          </p:nvSpPr>
          <p:spPr bwMode="auto">
            <a:xfrm>
              <a:off x="6272807" y="4770417"/>
              <a:ext cx="164306" cy="179785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89" name="Freeform 94"/>
            <p:cNvSpPr/>
            <p:nvPr/>
          </p:nvSpPr>
          <p:spPr bwMode="auto">
            <a:xfrm>
              <a:off x="6073972" y="3585745"/>
              <a:ext cx="47625" cy="45244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0" name="Freeform 95"/>
            <p:cNvSpPr/>
            <p:nvPr/>
          </p:nvSpPr>
          <p:spPr bwMode="auto">
            <a:xfrm>
              <a:off x="6063256" y="3448823"/>
              <a:ext cx="44054" cy="147638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1" name="Freeform 96"/>
            <p:cNvSpPr/>
            <p:nvPr/>
          </p:nvSpPr>
          <p:spPr bwMode="auto">
            <a:xfrm>
              <a:off x="6094213" y="3472636"/>
              <a:ext cx="95250" cy="127397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2" name="Freeform 97"/>
            <p:cNvSpPr/>
            <p:nvPr/>
          </p:nvSpPr>
          <p:spPr bwMode="auto">
            <a:xfrm>
              <a:off x="6085879" y="3620273"/>
              <a:ext cx="11906" cy="23813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93" name="Freeform 98"/>
            <p:cNvSpPr>
              <a:spLocks noEditPoints="1"/>
            </p:cNvSpPr>
            <p:nvPr/>
          </p:nvSpPr>
          <p:spPr bwMode="auto">
            <a:xfrm>
              <a:off x="6047779" y="2414169"/>
              <a:ext cx="165497" cy="177404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</p:grpSp>
      <p:sp>
        <p:nvSpPr>
          <p:cNvPr id="221" name="Content Placeholder 2"/>
          <p:cNvSpPr txBox="1"/>
          <p:nvPr/>
        </p:nvSpPr>
        <p:spPr>
          <a:xfrm>
            <a:off x="797560" y="3364865"/>
            <a:ext cx="3450590" cy="54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用户登录模块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4403400" y="353878"/>
            <a:ext cx="350393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系统功能模块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Content Placeholder 2"/>
          <p:cNvSpPr txBox="1"/>
          <p:nvPr/>
        </p:nvSpPr>
        <p:spPr>
          <a:xfrm>
            <a:off x="797560" y="2242185"/>
            <a:ext cx="3450590" cy="54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用户注册模块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797560" y="4511040"/>
            <a:ext cx="3450590" cy="54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信息修改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7907020" y="2793365"/>
            <a:ext cx="3450590" cy="54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新闻列表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7907020" y="4130040"/>
            <a:ext cx="3450590" cy="547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新闻推荐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1567180"/>
            <a:ext cx="12192000" cy="52908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350393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用户注册模块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15" descr="C:\Users\dell\AppData\Local\Temp\ksohtml4068\wps1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4230" y="1946910"/>
            <a:ext cx="2547620" cy="45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16" descr="C:\Users\dell\AppData\Local\Temp\ksohtml4068\wps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2480" y="1947545"/>
            <a:ext cx="2562225" cy="455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1567180"/>
            <a:ext cx="12192000" cy="52908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350393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用户登录模块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8" name="图片 118" descr="C:\Users\dell\AppData\Local\Temp\ksohtml4068\wps2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8200" y="1971675"/>
            <a:ext cx="2675255" cy="47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图片 117" descr="C:\Users\dell\AppData\Local\Temp\ksohtml4068\wps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1085" y="1971675"/>
            <a:ext cx="2632710" cy="468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6985"/>
            <a:ext cx="5341620" cy="433959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7815" y="2823570"/>
            <a:ext cx="462661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用户信息修改模块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9" name="图片 119" descr="C:\Users\dell\AppData\Local\Temp\ksohtml4068\wps2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8510" y="164465"/>
            <a:ext cx="3691255" cy="656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1567180"/>
            <a:ext cx="12192000" cy="52908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609092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新闻列表模块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--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创建列表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21" descr="C:\Users\dell\AppData\Local\Temp\ksohtml4068\wps2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5170" y="1858645"/>
            <a:ext cx="2646680" cy="47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图片 122" descr="C:\Users\dell\AppData\Local\Temp\ksohtml4068\wps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9115" y="1802765"/>
            <a:ext cx="2717165" cy="48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1567180"/>
            <a:ext cx="12192000" cy="52908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609092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新闻列表模块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--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添加新闻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4" name="图片 124" descr="C:\Users\dell\AppData\Local\Temp\ksohtml4068\wps2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5170" y="1802765"/>
            <a:ext cx="2646680" cy="47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图片 125" descr="C:\Users\dell\AppData\Local\Temp\ksohtml4068\wps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9630" y="1802765"/>
            <a:ext cx="2660650" cy="473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1567180"/>
            <a:ext cx="12192000" cy="52908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609092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新闻列表模块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--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删除列表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6" name="图片 126" descr="C:\Users\dell\AppData\Local\Temp\ksohtml4068\wps3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2660" y="1778000"/>
            <a:ext cx="268859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图片 127" descr="C:\Users\dell\AppData\Local\Temp\ksohtml4068\wps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8840" y="1915795"/>
            <a:ext cx="2646680" cy="470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76985"/>
            <a:ext cx="5341620" cy="394525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9155" y="2877545"/>
            <a:ext cx="350393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新闻浏览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模块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28" name="图片 128" descr="C:\Users\dell\AppData\Local\Temp\ksohtml4068\wps3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1540" y="699135"/>
            <a:ext cx="3069590" cy="545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Content</a:t>
            </a:r>
            <a:endParaRPr lang="zh-CN" altLang="en-US" sz="4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881257" y="914401"/>
            <a:ext cx="4310743" cy="613319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课题背景与目标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81257" y="2265239"/>
            <a:ext cx="4310743" cy="613319"/>
          </a:xfrm>
        </p:spPr>
        <p:txBody>
          <a:bodyPr/>
          <a:lstStyle/>
          <a:p>
            <a:r>
              <a:rPr lang="zh-CN" dirty="0">
                <a:solidFill>
                  <a:schemeClr val="bg1"/>
                </a:solidFill>
              </a:rPr>
              <a:t>课题实现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982857" y="3720827"/>
            <a:ext cx="4310743" cy="613319"/>
          </a:xfrm>
        </p:spPr>
        <p:txBody>
          <a:bodyPr/>
          <a:lstStyle/>
          <a:p>
            <a:r>
              <a:rPr lang="zh-CN" dirty="0">
                <a:solidFill>
                  <a:schemeClr val="bg1"/>
                </a:solidFill>
              </a:rPr>
              <a:t>课题成果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81257" y="5123040"/>
            <a:ext cx="4310743" cy="613319"/>
          </a:xfrm>
        </p:spPr>
        <p:txBody>
          <a:bodyPr/>
          <a:lstStyle/>
          <a:p>
            <a:r>
              <a:rPr lang="zh-CN" dirty="0">
                <a:solidFill>
                  <a:schemeClr val="bg1"/>
                </a:solidFill>
              </a:rPr>
              <a:t>总结与展望</a:t>
            </a:r>
            <a:endParaRPr 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62500"/>
          </a:bodyPr>
          <a:lstStyle/>
          <a:p>
            <a:pPr algn="ctr"/>
            <a:r>
              <a:rPr lang="zh-CN" altLang="en-US" sz="4800" dirty="0"/>
              <a:t>总结与展望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63749" y="1649961"/>
            <a:ext cx="1168248" cy="1351572"/>
            <a:chOff x="1022350" y="1237296"/>
            <a:chExt cx="876300" cy="1013811"/>
          </a:xfrm>
        </p:grpSpPr>
        <p:sp>
          <p:nvSpPr>
            <p:cNvPr id="7" name="任意多边形 13"/>
            <p:cNvSpPr/>
            <p:nvPr/>
          </p:nvSpPr>
          <p:spPr>
            <a:xfrm>
              <a:off x="1022350" y="1237296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1722433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51690" y="1414065"/>
              <a:ext cx="343421" cy="56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1</a:t>
              </a:r>
              <a:endParaRPr kumimoji="1" 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09226" y="1649961"/>
            <a:ext cx="1168248" cy="1351572"/>
            <a:chOff x="4806950" y="1237296"/>
            <a:chExt cx="876300" cy="1013811"/>
          </a:xfrm>
        </p:grpSpPr>
        <p:sp>
          <p:nvSpPr>
            <p:cNvPr id="11" name="任意多边形 83"/>
            <p:cNvSpPr/>
            <p:nvPr/>
          </p:nvSpPr>
          <p:spPr>
            <a:xfrm>
              <a:off x="4806950" y="1237296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 84"/>
            <p:cNvSpPr/>
            <p:nvPr/>
          </p:nvSpPr>
          <p:spPr>
            <a:xfrm>
              <a:off x="5507033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88792" y="1461412"/>
              <a:ext cx="343421" cy="56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2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06078" y="3859413"/>
            <a:ext cx="1168248" cy="1351572"/>
            <a:chOff x="1054100" y="2894601"/>
            <a:chExt cx="876300" cy="1013811"/>
          </a:xfrm>
        </p:grpSpPr>
        <p:sp>
          <p:nvSpPr>
            <p:cNvPr id="15" name="任意多边形 89"/>
            <p:cNvSpPr/>
            <p:nvPr/>
          </p:nvSpPr>
          <p:spPr>
            <a:xfrm>
              <a:off x="10541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 90"/>
            <p:cNvSpPr/>
            <p:nvPr/>
          </p:nvSpPr>
          <p:spPr>
            <a:xfrm>
              <a:off x="17541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71502" y="3071370"/>
              <a:ext cx="343421" cy="56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3</a:t>
              </a:r>
              <a:endParaRPr kumimoji="1" 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51554" y="3859413"/>
            <a:ext cx="1168248" cy="1351572"/>
            <a:chOff x="4838700" y="2894601"/>
            <a:chExt cx="876300" cy="1013811"/>
          </a:xfrm>
        </p:grpSpPr>
        <p:sp>
          <p:nvSpPr>
            <p:cNvPr id="19" name="任意多边形 95"/>
            <p:cNvSpPr/>
            <p:nvPr/>
          </p:nvSpPr>
          <p:spPr>
            <a:xfrm>
              <a:off x="48387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任意多边形 96"/>
            <p:cNvSpPr/>
            <p:nvPr/>
          </p:nvSpPr>
          <p:spPr>
            <a:xfrm>
              <a:off x="55387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56829" y="3089716"/>
              <a:ext cx="343421" cy="56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4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6"/>
          <p:cNvSpPr txBox="1"/>
          <p:nvPr/>
        </p:nvSpPr>
        <p:spPr>
          <a:xfrm>
            <a:off x="2861741" y="1977354"/>
            <a:ext cx="3377871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30000"/>
              </a:lnSpc>
              <a:defRPr/>
            </a:pPr>
            <a:r>
              <a:rPr lang="zh-CN" altLang="en-US" sz="2800" dirty="0">
                <a:solidFill>
                  <a:srgbClr val="FFFFFF"/>
                </a:solidFill>
                <a:cs typeface="+mn-ea"/>
                <a:sym typeface="+mn-lt"/>
              </a:rPr>
              <a:t>界面设计存在欠缺</a:t>
            </a:r>
            <a:endParaRPr lang="zh-CN" altLang="en-US" sz="2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7847995" y="4010032"/>
            <a:ext cx="3377871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对高并发等方面考虑不够周全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2861741" y="4010032"/>
            <a:ext cx="3377871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未能更好地响应用户的需求变化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7903240" y="1977745"/>
            <a:ext cx="3377871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30000"/>
              </a:lnSpc>
              <a:defRPr/>
            </a:pPr>
            <a:r>
              <a:rPr lang="zh-CN" altLang="en-US" sz="2800" dirty="0">
                <a:solidFill>
                  <a:srgbClr val="FFFFFF"/>
                </a:solidFill>
                <a:cs typeface="+mn-ea"/>
                <a:sym typeface="+mn-lt"/>
              </a:rPr>
              <a:t>推荐结果不够准确</a:t>
            </a:r>
            <a:endParaRPr lang="zh-CN" altLang="en-US" sz="28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44345" y="395788"/>
            <a:ext cx="350393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课题不足之处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138048" y="2691925"/>
            <a:ext cx="10174386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96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改进推荐算法，使得推荐结果更加精准地符合用户的需求</a:t>
            </a:r>
            <a:endParaRPr lang="zh-CN" altLang="en-US" sz="2800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38048" y="3721020"/>
            <a:ext cx="10174386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96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提高用户与系统的交互性，使得系统能够及时响应用户需求的变化</a:t>
            </a:r>
            <a:endParaRPr lang="zh-CN" altLang="en-US" sz="2800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138048" y="5135884"/>
            <a:ext cx="10174386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6096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800" kern="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对系统的健壮性进行完善，使得系统能够同时处理更多数量用户的请求</a:t>
            </a:r>
            <a:endParaRPr lang="zh-CN" altLang="en-US" sz="2800" kern="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138048" y="560955"/>
            <a:ext cx="238125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课题展望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感谢聆听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THANKS YOU FOR WATCHING!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544695" y="3729990"/>
            <a:ext cx="3181985" cy="725170"/>
          </a:xfrm>
        </p:spPr>
        <p:txBody>
          <a:bodyPr>
            <a:normAutofit fontScale="62500"/>
          </a:bodyPr>
          <a:lstStyle/>
          <a:p>
            <a:pPr algn="ctr"/>
            <a:r>
              <a:rPr lang="zh-CN" altLang="en-US" sz="4800" dirty="0">
                <a:sym typeface="+mn-ea"/>
              </a:rPr>
              <a:t>项目背景与目标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238125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课题背景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1810" y="1918335"/>
            <a:ext cx="10148570" cy="302196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 第三次科技革命引发了信息量急速膨胀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</a:t>
            </a:r>
            <a:r>
              <a:rPr lang="en-US" altLang="zh-CN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“</a:t>
            </a: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信息过载</a:t>
            </a:r>
            <a:r>
              <a:rPr lang="en-US" altLang="zh-CN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”</a:t>
            </a: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问题：信息量超过了人们处理的极限</a:t>
            </a:r>
            <a:endParaRPr lang="zh-CN" altLang="en-US" sz="32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 </a:t>
            </a:r>
            <a:r>
              <a:rPr lang="zh-CN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推荐系统可帮助人们高效地寻找到满足需求的信息</a:t>
            </a:r>
            <a:endParaRPr kumimoji="0" 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238125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研究目标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1810" y="1918335"/>
            <a:ext cx="10148570" cy="302196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 研究移动应用开发相关技术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 对新闻推荐算法进行分析与设计</a:t>
            </a:r>
            <a:endParaRPr lang="zh-CN" altLang="en-US" sz="32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8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●  </a:t>
            </a:r>
            <a:r>
              <a:rPr lang="zh-CN" sz="3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推荐系统可帮助人们高效地寻找到满足需求的信息</a:t>
            </a:r>
            <a:endParaRPr kumimoji="0" 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82500"/>
          </a:bodyPr>
          <a:lstStyle/>
          <a:p>
            <a:pPr algn="ctr"/>
            <a:r>
              <a:rPr lang="zh-CN" sz="4800" dirty="0"/>
              <a:t>课题实现</a:t>
            </a:r>
            <a:endParaRPr lang="zh-CN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406527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系统分析与设计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6" name="图片 106" descr="C:\Users\dell\AppData\Local\Temp\ksohtml4068\wps1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7025" y="1617345"/>
            <a:ext cx="8998585" cy="415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462661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新闻推荐功能设计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2" name="图片 112" descr="C:\Users\dell\AppData\Local\Temp\ksohtml4068\wps16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5015" y="1852295"/>
            <a:ext cx="8141335" cy="315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2120" y="646972"/>
            <a:ext cx="2942590" cy="74422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数据库设计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531620"/>
            <a:ext cx="6717030" cy="2341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85" y="4244975"/>
            <a:ext cx="7258050" cy="18954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582537876"/>
  <p:tag name="KSO_WM_UNIT_PLACING_PICTURE_USER_VIEWPORT" val="{&quot;height&quot;:3926,&quot;width&quot;:8504}"/>
</p:tagLst>
</file>

<file path=ppt/tags/tag2.xml><?xml version="1.0" encoding="utf-8"?>
<p:tagLst xmlns:p="http://schemas.openxmlformats.org/presentationml/2006/main">
  <p:tag name="REFSHAPE" val="492034196"/>
  <p:tag name="KSO_WM_UNIT_PLACING_PICTURE_USER_VIEWPORT" val="{&quot;height&quot;:2568,&quot;width&quot;:662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WPS 演示</Application>
  <PresentationFormat>宽屏</PresentationFormat>
  <Paragraphs>108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Segoe UI Light</vt:lpstr>
      <vt:lpstr>微软雅黑</vt:lpstr>
      <vt:lpstr>Century Gothic</vt:lpstr>
      <vt:lpstr>方正清刻本悦宋简体</vt:lpstr>
      <vt:lpstr>Calibri</vt:lpstr>
      <vt:lpstr>黑体</vt:lpstr>
      <vt:lpstr>Cambria</vt:lpstr>
      <vt:lpstr>Arial Unicode MS</vt:lpstr>
      <vt:lpstr>Office 主题​​</vt:lpstr>
      <vt:lpstr>基于Android的新闻推荐系统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时雨森</dc:creator>
  <cp:lastModifiedBy>ZBY</cp:lastModifiedBy>
  <cp:revision>29</cp:revision>
  <dcterms:created xsi:type="dcterms:W3CDTF">2017-05-07T01:50:00Z</dcterms:created>
  <dcterms:modified xsi:type="dcterms:W3CDTF">2020-06-06T15:19:46Z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